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4EB8CE04-B98D-4128-8064-336978D16B5A}" type="datetimeFigureOut">
              <a:rPr lang="en-SG" smtClean="0"/>
              <a:t>20/3/2020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E273D25-E368-4EB3-9985-6FF371A28121}" type="slidenum">
              <a:rPr lang="en-SG" smtClean="0"/>
              <a:t>‹#›</a:t>
            </a:fld>
            <a:endParaRPr lang="en-SG"/>
          </a:p>
        </p:txBody>
      </p:sp>
    </p:spTree>
    <p:extLst>
      <p:ext uri="{BB962C8B-B14F-4D97-AF65-F5344CB8AC3E}">
        <p14:creationId xmlns:p14="http://schemas.microsoft.com/office/powerpoint/2010/main" val="2932276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EB8CE04-B98D-4128-8064-336978D16B5A}" type="datetimeFigureOut">
              <a:rPr lang="en-SG" smtClean="0"/>
              <a:t>20/3/2020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E273D25-E368-4EB3-9985-6FF371A28121}" type="slidenum">
              <a:rPr lang="en-SG" smtClean="0"/>
              <a:t>‹#›</a:t>
            </a:fld>
            <a:endParaRPr lang="en-SG"/>
          </a:p>
        </p:txBody>
      </p:sp>
    </p:spTree>
    <p:extLst>
      <p:ext uri="{BB962C8B-B14F-4D97-AF65-F5344CB8AC3E}">
        <p14:creationId xmlns:p14="http://schemas.microsoft.com/office/powerpoint/2010/main" val="607703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EB8CE04-B98D-4128-8064-336978D16B5A}" type="datetimeFigureOut">
              <a:rPr lang="en-SG" smtClean="0"/>
              <a:t>20/3/2020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E273D25-E368-4EB3-9985-6FF371A28121}" type="slidenum">
              <a:rPr lang="en-SG" smtClean="0"/>
              <a:t>‹#›</a:t>
            </a:fld>
            <a:endParaRPr lang="en-SG"/>
          </a:p>
        </p:txBody>
      </p:sp>
    </p:spTree>
    <p:extLst>
      <p:ext uri="{BB962C8B-B14F-4D97-AF65-F5344CB8AC3E}">
        <p14:creationId xmlns:p14="http://schemas.microsoft.com/office/powerpoint/2010/main" val="1068217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EB8CE04-B98D-4128-8064-336978D16B5A}" type="datetimeFigureOut">
              <a:rPr lang="en-SG" smtClean="0"/>
              <a:t>20/3/2020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E273D25-E368-4EB3-9985-6FF371A28121}" type="slidenum">
              <a:rPr lang="en-SG" smtClean="0"/>
              <a:t>‹#›</a:t>
            </a:fld>
            <a:endParaRPr lang="en-SG"/>
          </a:p>
        </p:txBody>
      </p:sp>
    </p:spTree>
    <p:extLst>
      <p:ext uri="{BB962C8B-B14F-4D97-AF65-F5344CB8AC3E}">
        <p14:creationId xmlns:p14="http://schemas.microsoft.com/office/powerpoint/2010/main" val="3513689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B8CE04-B98D-4128-8064-336978D16B5A}" type="datetimeFigureOut">
              <a:rPr lang="en-SG" smtClean="0"/>
              <a:t>20/3/2020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E273D25-E368-4EB3-9985-6FF371A28121}" type="slidenum">
              <a:rPr lang="en-SG" smtClean="0"/>
              <a:t>‹#›</a:t>
            </a:fld>
            <a:endParaRPr lang="en-SG"/>
          </a:p>
        </p:txBody>
      </p:sp>
    </p:spTree>
    <p:extLst>
      <p:ext uri="{BB962C8B-B14F-4D97-AF65-F5344CB8AC3E}">
        <p14:creationId xmlns:p14="http://schemas.microsoft.com/office/powerpoint/2010/main" val="460570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4EB8CE04-B98D-4128-8064-336978D16B5A}" type="datetimeFigureOut">
              <a:rPr lang="en-SG" smtClean="0"/>
              <a:t>20/3/2020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E273D25-E368-4EB3-9985-6FF371A28121}" type="slidenum">
              <a:rPr lang="en-SG" smtClean="0"/>
              <a:t>‹#›</a:t>
            </a:fld>
            <a:endParaRPr lang="en-SG"/>
          </a:p>
        </p:txBody>
      </p:sp>
    </p:spTree>
    <p:extLst>
      <p:ext uri="{BB962C8B-B14F-4D97-AF65-F5344CB8AC3E}">
        <p14:creationId xmlns:p14="http://schemas.microsoft.com/office/powerpoint/2010/main" val="307359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4EB8CE04-B98D-4128-8064-336978D16B5A}" type="datetimeFigureOut">
              <a:rPr lang="en-SG" smtClean="0"/>
              <a:t>20/3/2020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FE273D25-E368-4EB3-9985-6FF371A28121}" type="slidenum">
              <a:rPr lang="en-SG" smtClean="0"/>
              <a:t>‹#›</a:t>
            </a:fld>
            <a:endParaRPr lang="en-SG"/>
          </a:p>
        </p:txBody>
      </p:sp>
    </p:spTree>
    <p:extLst>
      <p:ext uri="{BB962C8B-B14F-4D97-AF65-F5344CB8AC3E}">
        <p14:creationId xmlns:p14="http://schemas.microsoft.com/office/powerpoint/2010/main" val="2020030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4EB8CE04-B98D-4128-8064-336978D16B5A}" type="datetimeFigureOut">
              <a:rPr lang="en-SG" smtClean="0"/>
              <a:t>20/3/2020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FE273D25-E368-4EB3-9985-6FF371A28121}" type="slidenum">
              <a:rPr lang="en-SG" smtClean="0"/>
              <a:t>‹#›</a:t>
            </a:fld>
            <a:endParaRPr lang="en-SG"/>
          </a:p>
        </p:txBody>
      </p:sp>
    </p:spTree>
    <p:extLst>
      <p:ext uri="{BB962C8B-B14F-4D97-AF65-F5344CB8AC3E}">
        <p14:creationId xmlns:p14="http://schemas.microsoft.com/office/powerpoint/2010/main" val="911906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B8CE04-B98D-4128-8064-336978D16B5A}" type="datetimeFigureOut">
              <a:rPr lang="en-SG" smtClean="0"/>
              <a:t>20/3/2020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FE273D25-E368-4EB3-9985-6FF371A28121}" type="slidenum">
              <a:rPr lang="en-SG" smtClean="0"/>
              <a:t>‹#›</a:t>
            </a:fld>
            <a:endParaRPr lang="en-SG"/>
          </a:p>
        </p:txBody>
      </p:sp>
    </p:spTree>
    <p:extLst>
      <p:ext uri="{BB962C8B-B14F-4D97-AF65-F5344CB8AC3E}">
        <p14:creationId xmlns:p14="http://schemas.microsoft.com/office/powerpoint/2010/main" val="708079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B8CE04-B98D-4128-8064-336978D16B5A}" type="datetimeFigureOut">
              <a:rPr lang="en-SG" smtClean="0"/>
              <a:t>20/3/2020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E273D25-E368-4EB3-9985-6FF371A28121}" type="slidenum">
              <a:rPr lang="en-SG" smtClean="0"/>
              <a:t>‹#›</a:t>
            </a:fld>
            <a:endParaRPr lang="en-SG"/>
          </a:p>
        </p:txBody>
      </p:sp>
    </p:spTree>
    <p:extLst>
      <p:ext uri="{BB962C8B-B14F-4D97-AF65-F5344CB8AC3E}">
        <p14:creationId xmlns:p14="http://schemas.microsoft.com/office/powerpoint/2010/main" val="1688738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B8CE04-B98D-4128-8064-336978D16B5A}" type="datetimeFigureOut">
              <a:rPr lang="en-SG" smtClean="0"/>
              <a:t>20/3/2020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E273D25-E368-4EB3-9985-6FF371A28121}" type="slidenum">
              <a:rPr lang="en-SG" smtClean="0"/>
              <a:t>‹#›</a:t>
            </a:fld>
            <a:endParaRPr lang="en-SG"/>
          </a:p>
        </p:txBody>
      </p:sp>
    </p:spTree>
    <p:extLst>
      <p:ext uri="{BB962C8B-B14F-4D97-AF65-F5344CB8AC3E}">
        <p14:creationId xmlns:p14="http://schemas.microsoft.com/office/powerpoint/2010/main" val="2601144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8CE04-B98D-4128-8064-336978D16B5A}" type="datetimeFigureOut">
              <a:rPr lang="en-SG" smtClean="0"/>
              <a:t>20/3/2020</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273D25-E368-4EB3-9985-6FF371A28121}" type="slidenum">
              <a:rPr lang="en-SG" smtClean="0"/>
              <a:t>‹#›</a:t>
            </a:fld>
            <a:endParaRPr lang="en-SG"/>
          </a:p>
        </p:txBody>
      </p:sp>
    </p:spTree>
    <p:extLst>
      <p:ext uri="{BB962C8B-B14F-4D97-AF65-F5344CB8AC3E}">
        <p14:creationId xmlns:p14="http://schemas.microsoft.com/office/powerpoint/2010/main" val="3091846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88641"/>
            <a:ext cx="7772400" cy="576064"/>
          </a:xfrm>
        </p:spPr>
        <p:txBody>
          <a:bodyPr>
            <a:normAutofit/>
          </a:bodyPr>
          <a:lstStyle/>
          <a:p>
            <a:r>
              <a:rPr lang="en-US" sz="2000" b="1" dirty="0" smtClean="0">
                <a:latin typeface="Arial" pitchFamily="34" charset="0"/>
                <a:cs typeface="Arial" pitchFamily="34" charset="0"/>
              </a:rPr>
              <a:t>Sustainable Livestock Management practices</a:t>
            </a:r>
            <a:endParaRPr lang="en-SG" sz="2000" b="1" dirty="0">
              <a:latin typeface="Arial" pitchFamily="34" charset="0"/>
              <a:cs typeface="Arial" pitchFamily="34" charset="0"/>
            </a:endParaRPr>
          </a:p>
        </p:txBody>
      </p:sp>
      <p:sp>
        <p:nvSpPr>
          <p:cNvPr id="3" name="Subtitle 2"/>
          <p:cNvSpPr>
            <a:spLocks noGrp="1"/>
          </p:cNvSpPr>
          <p:nvPr>
            <p:ph type="subTitle" idx="1"/>
          </p:nvPr>
        </p:nvSpPr>
        <p:spPr>
          <a:xfrm>
            <a:off x="395536" y="836712"/>
            <a:ext cx="8424936" cy="5688632"/>
          </a:xfrm>
        </p:spPr>
        <p:txBody>
          <a:bodyPr>
            <a:normAutofit fontScale="92500"/>
          </a:bodyPr>
          <a:lstStyle/>
          <a:p>
            <a:pPr marL="285750" indent="-285750" algn="l">
              <a:buFont typeface="Arial" pitchFamily="34" charset="0"/>
              <a:buChar char="•"/>
            </a:pPr>
            <a:r>
              <a:rPr lang="en-SG" sz="1800" dirty="0" smtClean="0">
                <a:solidFill>
                  <a:schemeClr val="tx1"/>
                </a:solidFill>
                <a:latin typeface="Arial" pitchFamily="34" charset="0"/>
                <a:cs typeface="Arial" pitchFamily="34" charset="0"/>
              </a:rPr>
              <a:t>Almost all of the world's milk and much of its meat come from ruminant animals — mostly cows, goats and sheep, but also buffalo, camels, llamas, reindeer and yaks. </a:t>
            </a:r>
          </a:p>
          <a:p>
            <a:pPr algn="l"/>
            <a:endParaRPr lang="en-SG" sz="1800" dirty="0" smtClean="0">
              <a:solidFill>
                <a:schemeClr val="tx1"/>
              </a:solidFill>
              <a:latin typeface="Arial" pitchFamily="34" charset="0"/>
              <a:cs typeface="Arial" pitchFamily="34" charset="0"/>
            </a:endParaRPr>
          </a:p>
          <a:p>
            <a:pPr marL="285750" indent="-285750" algn="l">
              <a:buFont typeface="Arial" pitchFamily="34" charset="0"/>
              <a:buChar char="•"/>
            </a:pPr>
            <a:r>
              <a:rPr lang="en-SG" sz="1800" dirty="0">
                <a:solidFill>
                  <a:schemeClr val="tx1"/>
                </a:solidFill>
                <a:latin typeface="Arial" pitchFamily="34" charset="0"/>
                <a:cs typeface="Arial" pitchFamily="34" charset="0"/>
              </a:rPr>
              <a:t>E</a:t>
            </a:r>
            <a:r>
              <a:rPr lang="en-SG" sz="1800" dirty="0" smtClean="0">
                <a:solidFill>
                  <a:schemeClr val="tx1"/>
                </a:solidFill>
                <a:latin typeface="Arial" pitchFamily="34" charset="0"/>
                <a:cs typeface="Arial" pitchFamily="34" charset="0"/>
              </a:rPr>
              <a:t>ight strategies are needed to cut the environmental and economic costs of keeping these animals while boosting net gains for the quantity and quality of the food they produce.</a:t>
            </a:r>
          </a:p>
          <a:p>
            <a:pPr algn="l"/>
            <a:endParaRPr lang="en-SG" sz="1800" dirty="0" smtClean="0">
              <a:solidFill>
                <a:schemeClr val="tx1"/>
              </a:solidFill>
              <a:latin typeface="Arial" pitchFamily="34" charset="0"/>
              <a:cs typeface="Arial" pitchFamily="34" charset="0"/>
            </a:endParaRPr>
          </a:p>
          <a:p>
            <a:pPr marL="342900" indent="-342900" algn="l">
              <a:buAutoNum type="arabicPeriod"/>
            </a:pPr>
            <a:r>
              <a:rPr lang="en-SG" sz="1800" b="1" dirty="0" smtClean="0">
                <a:solidFill>
                  <a:schemeClr val="tx1"/>
                </a:solidFill>
                <a:latin typeface="Arial" pitchFamily="34" charset="0"/>
                <a:cs typeface="Arial" pitchFamily="34" charset="0"/>
              </a:rPr>
              <a:t>Feed animals less human food:</a:t>
            </a:r>
          </a:p>
          <a:p>
            <a:pPr marL="285750" indent="-285750" algn="just">
              <a:buFont typeface="Arial" pitchFamily="34" charset="0"/>
              <a:buChar char="•"/>
            </a:pPr>
            <a:r>
              <a:rPr lang="en-SG" sz="1800" dirty="0" smtClean="0">
                <a:solidFill>
                  <a:schemeClr val="tx1"/>
                </a:solidFill>
                <a:latin typeface="Arial" pitchFamily="34" charset="0"/>
                <a:cs typeface="Arial" pitchFamily="34" charset="0"/>
              </a:rPr>
              <a:t>Livestock consume an estimated one-third or more of the world's cereal grain, with 40% of such feed going to ruminants, mainly cattle</a:t>
            </a:r>
            <a:r>
              <a:rPr lang="en-SG" sz="1800" b="1" dirty="0" smtClean="0">
                <a:solidFill>
                  <a:schemeClr val="tx1"/>
                </a:solidFill>
                <a:latin typeface="Arial" pitchFamily="34" charset="0"/>
                <a:cs typeface="Arial" pitchFamily="34" charset="0"/>
              </a:rPr>
              <a:t>.</a:t>
            </a:r>
          </a:p>
          <a:p>
            <a:pPr marL="285750" indent="-285750" algn="just">
              <a:buFont typeface="Arial" pitchFamily="34" charset="0"/>
              <a:buChar char="•"/>
            </a:pPr>
            <a:endParaRPr lang="en-SG" sz="1800" b="1" dirty="0" smtClean="0">
              <a:solidFill>
                <a:schemeClr val="tx1"/>
              </a:solidFill>
              <a:latin typeface="Arial" pitchFamily="34" charset="0"/>
              <a:cs typeface="Arial" pitchFamily="34" charset="0"/>
            </a:endParaRPr>
          </a:p>
          <a:p>
            <a:pPr marL="285750" indent="-285750" algn="just">
              <a:buFont typeface="Arial" pitchFamily="34" charset="0"/>
              <a:buChar char="•"/>
            </a:pPr>
            <a:r>
              <a:rPr lang="en-SG" sz="1800" dirty="0" smtClean="0">
                <a:solidFill>
                  <a:schemeClr val="tx1"/>
                </a:solidFill>
                <a:latin typeface="Arial" pitchFamily="34" charset="0"/>
                <a:cs typeface="Arial" pitchFamily="34" charset="0"/>
              </a:rPr>
              <a:t>Some of this is avoidable. Ruminants graze pastures and can eat hay, silage and high-fibre crop residues that are unsuitable for human consumption.</a:t>
            </a:r>
          </a:p>
          <a:p>
            <a:pPr marL="285750" indent="-285750" algn="just">
              <a:buFont typeface="Arial" pitchFamily="34" charset="0"/>
              <a:buChar char="•"/>
            </a:pPr>
            <a:endParaRPr lang="en-SG" sz="1800" dirty="0" smtClean="0">
              <a:solidFill>
                <a:schemeClr val="tx1"/>
              </a:solidFill>
              <a:latin typeface="Arial" pitchFamily="34" charset="0"/>
              <a:cs typeface="Arial" pitchFamily="34" charset="0"/>
            </a:endParaRPr>
          </a:p>
          <a:p>
            <a:pPr marL="285750" indent="-285750" algn="just">
              <a:buFont typeface="Arial" pitchFamily="34" charset="0"/>
              <a:buChar char="•"/>
            </a:pPr>
            <a:r>
              <a:rPr lang="en-SG" sz="1800" dirty="0" smtClean="0">
                <a:solidFill>
                  <a:schemeClr val="tx1"/>
                </a:solidFill>
                <a:latin typeface="Arial" pitchFamily="34" charset="0"/>
                <a:cs typeface="Arial" pitchFamily="34" charset="0"/>
              </a:rPr>
              <a:t>Ruminants can graze in marginal areas, such as mountainsides or low-lying wet grasslands. This helps to reserve agricultural fields for growing human food.</a:t>
            </a:r>
          </a:p>
          <a:p>
            <a:pPr marL="285750" indent="-285750" algn="just">
              <a:buFont typeface="Arial" pitchFamily="34" charset="0"/>
              <a:buChar char="•"/>
            </a:pPr>
            <a:endParaRPr lang="en-SG" sz="1800" dirty="0" smtClean="0">
              <a:solidFill>
                <a:schemeClr val="tx1"/>
              </a:solidFill>
              <a:latin typeface="Arial" pitchFamily="34" charset="0"/>
              <a:cs typeface="Arial" pitchFamily="34" charset="0"/>
            </a:endParaRPr>
          </a:p>
          <a:p>
            <a:pPr marL="285750" indent="-285750" algn="just">
              <a:buFont typeface="Arial" pitchFamily="34" charset="0"/>
              <a:buChar char="•"/>
            </a:pPr>
            <a:r>
              <a:rPr lang="en-SG" sz="1800" dirty="0" err="1" smtClean="0">
                <a:solidFill>
                  <a:schemeClr val="tx1"/>
                </a:solidFill>
                <a:latin typeface="Arial" pitchFamily="34" charset="0"/>
                <a:cs typeface="Arial" pitchFamily="34" charset="0"/>
              </a:rPr>
              <a:t>Ongoing</a:t>
            </a:r>
            <a:r>
              <a:rPr lang="en-SG" sz="1800" dirty="0" smtClean="0">
                <a:solidFill>
                  <a:schemeClr val="tx1"/>
                </a:solidFill>
                <a:latin typeface="Arial" pitchFamily="34" charset="0"/>
                <a:cs typeface="Arial" pitchFamily="34" charset="0"/>
              </a:rPr>
              <a:t> research is needed to show how best to use local crop residues, such as rice straw.</a:t>
            </a:r>
          </a:p>
          <a:p>
            <a:pPr algn="l"/>
            <a:endParaRPr lang="en-SG" sz="1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622092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marL="0" indent="0">
              <a:buNone/>
            </a:pPr>
            <a:r>
              <a:rPr lang="en-US" sz="1800" b="1" dirty="0" smtClean="0">
                <a:latin typeface="Arial" pitchFamily="34" charset="0"/>
                <a:cs typeface="Arial" pitchFamily="34" charset="0"/>
              </a:rPr>
              <a:t>2. Raise regionally appropriate animals:</a:t>
            </a:r>
          </a:p>
          <a:p>
            <a:pPr algn="just"/>
            <a:r>
              <a:rPr lang="en-SG" sz="1800" dirty="0" smtClean="0">
                <a:latin typeface="Arial" pitchFamily="34" charset="0"/>
                <a:cs typeface="Arial" pitchFamily="34" charset="0"/>
              </a:rPr>
              <a:t>The lure of high productivity has led to ill-advised schemes to import livestock to places where they are genetically unsuited.</a:t>
            </a:r>
          </a:p>
          <a:p>
            <a:pPr marL="0" indent="0" algn="just">
              <a:buNone/>
            </a:pPr>
            <a:endParaRPr lang="en-SG" sz="1800" dirty="0" smtClean="0">
              <a:latin typeface="Arial" pitchFamily="34" charset="0"/>
              <a:cs typeface="Arial" pitchFamily="34" charset="0"/>
            </a:endParaRPr>
          </a:p>
          <a:p>
            <a:pPr algn="just"/>
            <a:r>
              <a:rPr lang="en-SG" sz="1800" dirty="0" smtClean="0">
                <a:latin typeface="Arial" pitchFamily="34" charset="0"/>
                <a:cs typeface="Arial" pitchFamily="34" charset="0"/>
              </a:rPr>
              <a:t> Smaller native cow is a better option than a larger animal that costs more to keep alive and healthy.</a:t>
            </a:r>
          </a:p>
          <a:p>
            <a:pPr marL="0" indent="0" algn="just">
              <a:buNone/>
            </a:pPr>
            <a:endParaRPr lang="en-SG" sz="1800" dirty="0" smtClean="0">
              <a:latin typeface="Arial" pitchFamily="34" charset="0"/>
              <a:cs typeface="Arial" pitchFamily="34" charset="0"/>
            </a:endParaRPr>
          </a:p>
          <a:p>
            <a:pPr algn="just"/>
            <a:r>
              <a:rPr lang="en-SG" sz="1800" dirty="0" smtClean="0">
                <a:latin typeface="Arial" pitchFamily="34" charset="0"/>
                <a:cs typeface="Arial" pitchFamily="34" charset="0"/>
              </a:rPr>
              <a:t>More can and must be done to encourage farmers to realize the advantages of livestock adapted to local areas. </a:t>
            </a:r>
          </a:p>
          <a:p>
            <a:pPr marL="0" indent="0" algn="just">
              <a:buNone/>
            </a:pPr>
            <a:endParaRPr lang="en-SG" sz="1800" dirty="0" smtClean="0">
              <a:latin typeface="Arial" pitchFamily="34" charset="0"/>
              <a:cs typeface="Arial" pitchFamily="34" charset="0"/>
            </a:endParaRPr>
          </a:p>
          <a:p>
            <a:pPr algn="just"/>
            <a:r>
              <a:rPr lang="en-SG" sz="1800" dirty="0" smtClean="0">
                <a:latin typeface="Arial" pitchFamily="34" charset="0"/>
                <a:cs typeface="Arial" pitchFamily="34" charset="0"/>
              </a:rPr>
              <a:t>Cutting-edge genomics could guide selective breeding to boost production of animals that are already adapted to their climates and resistant to local diseases.</a:t>
            </a:r>
          </a:p>
          <a:p>
            <a:pPr marL="0" indent="0" algn="just">
              <a:buNone/>
            </a:pPr>
            <a:endParaRPr lang="en-US" sz="1800" dirty="0">
              <a:latin typeface="Arial" pitchFamily="34" charset="0"/>
              <a:cs typeface="Arial" pitchFamily="34" charset="0"/>
            </a:endParaRPr>
          </a:p>
          <a:p>
            <a:pPr marL="0" indent="0" algn="just">
              <a:buNone/>
            </a:pPr>
            <a:r>
              <a:rPr lang="en-US" sz="1800" b="1" dirty="0" smtClean="0">
                <a:latin typeface="Arial" pitchFamily="34" charset="0"/>
                <a:cs typeface="Arial" pitchFamily="34" charset="0"/>
              </a:rPr>
              <a:t>3. Keep animals healthy:</a:t>
            </a:r>
          </a:p>
          <a:p>
            <a:pPr algn="just"/>
            <a:r>
              <a:rPr lang="en-SG" sz="1800" dirty="0" smtClean="0">
                <a:latin typeface="Arial" pitchFamily="34" charset="0"/>
                <a:cs typeface="Arial" pitchFamily="34" charset="0"/>
              </a:rPr>
              <a:t>Sick animals can make people sick.</a:t>
            </a:r>
          </a:p>
          <a:p>
            <a:pPr algn="just"/>
            <a:endParaRPr lang="en-SG" sz="1800" dirty="0" smtClean="0">
              <a:latin typeface="Arial" pitchFamily="34" charset="0"/>
              <a:cs typeface="Arial" pitchFamily="34" charset="0"/>
            </a:endParaRPr>
          </a:p>
          <a:p>
            <a:pPr algn="just"/>
            <a:r>
              <a:rPr lang="en-SG" sz="1800" dirty="0" smtClean="0">
                <a:latin typeface="Arial" pitchFamily="34" charset="0"/>
                <a:cs typeface="Arial" pitchFamily="34" charset="0"/>
              </a:rPr>
              <a:t>Yet human and livestock disease are generally treated as separate problems. </a:t>
            </a:r>
            <a:endParaRPr lang="en-SG" sz="1800" dirty="0">
              <a:latin typeface="Arial" pitchFamily="34" charset="0"/>
              <a:cs typeface="Arial" pitchFamily="34" charset="0"/>
            </a:endParaRPr>
          </a:p>
        </p:txBody>
      </p:sp>
    </p:spTree>
    <p:extLst>
      <p:ext uri="{BB962C8B-B14F-4D97-AF65-F5344CB8AC3E}">
        <p14:creationId xmlns:p14="http://schemas.microsoft.com/office/powerpoint/2010/main" val="1436750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pPr algn="just"/>
            <a:r>
              <a:rPr lang="en-SG" sz="1800" dirty="0" smtClean="0">
                <a:latin typeface="Arial" pitchFamily="34" charset="0"/>
                <a:cs typeface="Arial" pitchFamily="34" charset="0"/>
              </a:rPr>
              <a:t>Keeping animals at high densities spreads infectious diseases far and fast.</a:t>
            </a:r>
          </a:p>
          <a:p>
            <a:pPr marL="0" indent="0" algn="just">
              <a:buNone/>
            </a:pPr>
            <a:endParaRPr lang="en-SG" sz="1800" dirty="0" smtClean="0">
              <a:latin typeface="Arial" pitchFamily="34" charset="0"/>
              <a:cs typeface="Arial" pitchFamily="34" charset="0"/>
            </a:endParaRPr>
          </a:p>
          <a:p>
            <a:pPr algn="just"/>
            <a:r>
              <a:rPr lang="en-SG" sz="1800" dirty="0" smtClean="0">
                <a:latin typeface="Arial" pitchFamily="34" charset="0"/>
                <a:cs typeface="Arial" pitchFamily="34" charset="0"/>
              </a:rPr>
              <a:t>Animal management should include measures to contain transmissible diseases, for example, by improving hygiene, quarantining new arrivals on farms and establishing coordinated, sustained surveillance for diseases that cross the boundaries of species or countries.</a:t>
            </a:r>
          </a:p>
          <a:p>
            <a:pPr marL="0" indent="0" algn="just">
              <a:buNone/>
            </a:pPr>
            <a:endParaRPr lang="en-US" sz="1800" dirty="0">
              <a:latin typeface="Arial" pitchFamily="34" charset="0"/>
              <a:cs typeface="Arial" pitchFamily="34" charset="0"/>
            </a:endParaRPr>
          </a:p>
          <a:p>
            <a:pPr marL="0" indent="0" algn="just">
              <a:buNone/>
            </a:pPr>
            <a:r>
              <a:rPr lang="en-US" sz="1800" b="1" dirty="0" smtClean="0">
                <a:latin typeface="Arial" pitchFamily="34" charset="0"/>
                <a:cs typeface="Arial" pitchFamily="34" charset="0"/>
              </a:rPr>
              <a:t>4. Adopt smart supplements:</a:t>
            </a:r>
          </a:p>
          <a:p>
            <a:pPr algn="just"/>
            <a:r>
              <a:rPr lang="en-SG" sz="1800" dirty="0" smtClean="0">
                <a:latin typeface="Arial" pitchFamily="34" charset="0"/>
                <a:cs typeface="Arial" pitchFamily="34" charset="0"/>
              </a:rPr>
              <a:t>The productivity of ruminant animals can often be boosted with supplements, some of which encourage microbes in the rumen to grow quickly and to provide better nutrition.</a:t>
            </a:r>
          </a:p>
          <a:p>
            <a:pPr marL="0" indent="0" algn="just">
              <a:buNone/>
            </a:pPr>
            <a:endParaRPr lang="en-SG" sz="1800" dirty="0" smtClean="0">
              <a:latin typeface="Arial" pitchFamily="34" charset="0"/>
              <a:cs typeface="Arial" pitchFamily="34" charset="0"/>
            </a:endParaRPr>
          </a:p>
          <a:p>
            <a:pPr algn="just"/>
            <a:r>
              <a:rPr lang="en-SG" sz="1800" dirty="0" smtClean="0">
                <a:latin typeface="Arial" pitchFamily="34" charset="0"/>
                <a:cs typeface="Arial" pitchFamily="34" charset="0"/>
              </a:rPr>
              <a:t>Other plant extracts can alter the rumen microbial population to use nitrogen and energy more efficiently. This means producing more meat and milk with proportionally less by-product </a:t>
            </a:r>
            <a:r>
              <a:rPr lang="en-US" sz="1800" dirty="0" smtClean="0">
                <a:latin typeface="Arial" pitchFamily="34" charset="0"/>
                <a:cs typeface="Arial" pitchFamily="34" charset="0"/>
              </a:rPr>
              <a:t> greenhouse gas and ammonia.</a:t>
            </a:r>
          </a:p>
          <a:p>
            <a:pPr marL="0" indent="0" algn="just">
              <a:buNone/>
            </a:pPr>
            <a:endParaRPr lang="en-US" sz="1800" dirty="0" smtClean="0">
              <a:latin typeface="Arial" pitchFamily="34" charset="0"/>
              <a:cs typeface="Arial" pitchFamily="34" charset="0"/>
            </a:endParaRPr>
          </a:p>
          <a:p>
            <a:pPr algn="just"/>
            <a:r>
              <a:rPr lang="en-SG" sz="1800" dirty="0" smtClean="0">
                <a:latin typeface="Arial" pitchFamily="34" charset="0"/>
                <a:cs typeface="Arial" pitchFamily="34" charset="0"/>
              </a:rPr>
              <a:t>In field trials, dairy cows with more clover in their diets ate more feed and produced more milk. </a:t>
            </a:r>
          </a:p>
          <a:p>
            <a:pPr marL="0" indent="0" algn="just">
              <a:buNone/>
            </a:pPr>
            <a:endParaRPr lang="en-SG" sz="1800" dirty="0" smtClean="0">
              <a:latin typeface="Arial" pitchFamily="34" charset="0"/>
              <a:cs typeface="Arial" pitchFamily="34" charset="0"/>
            </a:endParaRPr>
          </a:p>
          <a:p>
            <a:pPr algn="just"/>
            <a:r>
              <a:rPr lang="en-SG" sz="1800" dirty="0" smtClean="0">
                <a:latin typeface="Arial" pitchFamily="34" charset="0"/>
                <a:cs typeface="Arial" pitchFamily="34" charset="0"/>
              </a:rPr>
              <a:t>Governments and policy-makers should support research efforts to identify the most beneficial microbes and most limiting nutrients, as well as low-cost ways to deliver them.</a:t>
            </a:r>
          </a:p>
          <a:p>
            <a:pPr algn="just"/>
            <a:endParaRPr lang="en-SG" sz="1800" dirty="0">
              <a:latin typeface="Arial" pitchFamily="34" charset="0"/>
              <a:cs typeface="Arial" pitchFamily="34" charset="0"/>
            </a:endParaRPr>
          </a:p>
        </p:txBody>
      </p:sp>
    </p:spTree>
    <p:extLst>
      <p:ext uri="{BB962C8B-B14F-4D97-AF65-F5344CB8AC3E}">
        <p14:creationId xmlns:p14="http://schemas.microsoft.com/office/powerpoint/2010/main" val="3305341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a:bodyPr>
          <a:lstStyle/>
          <a:p>
            <a:pPr marL="0" indent="0">
              <a:buNone/>
            </a:pPr>
            <a:r>
              <a:rPr lang="en-US" sz="1800" b="1" dirty="0" smtClean="0">
                <a:latin typeface="Arial" pitchFamily="34" charset="0"/>
                <a:cs typeface="Arial" pitchFamily="34" charset="0"/>
              </a:rPr>
              <a:t>5. Eat quality not quantity:</a:t>
            </a:r>
          </a:p>
          <a:p>
            <a:pPr algn="just"/>
            <a:r>
              <a:rPr lang="en-SG" sz="1800" dirty="0" smtClean="0">
                <a:latin typeface="Arial" pitchFamily="34" charset="0"/>
                <a:cs typeface="Arial" pitchFamily="34" charset="0"/>
              </a:rPr>
              <a:t>The focus should be on eating less, but better quality meat.</a:t>
            </a:r>
          </a:p>
          <a:p>
            <a:pPr algn="just"/>
            <a:endParaRPr lang="en-SG" sz="1800" dirty="0" smtClean="0">
              <a:latin typeface="Arial" pitchFamily="34" charset="0"/>
              <a:cs typeface="Arial" pitchFamily="34" charset="0"/>
            </a:endParaRPr>
          </a:p>
          <a:p>
            <a:pPr algn="just"/>
            <a:r>
              <a:rPr lang="en-SG" sz="1800" dirty="0" smtClean="0">
                <a:latin typeface="Arial" pitchFamily="34" charset="0"/>
                <a:cs typeface="Arial" pitchFamily="34" charset="0"/>
              </a:rPr>
              <a:t>In rich countries, the high quantity and low quality of processed animal products consumed contributes to ill health, with higher rates of cancer and coronary heart disease.</a:t>
            </a:r>
          </a:p>
          <a:p>
            <a:pPr algn="just"/>
            <a:endParaRPr lang="en-SG" sz="1800" dirty="0" smtClean="0">
              <a:latin typeface="Arial" pitchFamily="34" charset="0"/>
              <a:cs typeface="Arial" pitchFamily="34" charset="0"/>
            </a:endParaRPr>
          </a:p>
          <a:p>
            <a:pPr algn="just"/>
            <a:r>
              <a:rPr lang="en-SG" sz="1800" dirty="0" smtClean="0">
                <a:latin typeface="Arial" pitchFamily="34" charset="0"/>
                <a:cs typeface="Arial" pitchFamily="34" charset="0"/>
              </a:rPr>
              <a:t>For the world's poor people, however, there are clear nutritional advantages to consuming small amounts of high-quality animal foods, which are rich in protein, essential amino acids, iron and various essential micronutrients that improve chances for normal physical and cognitive development.</a:t>
            </a:r>
          </a:p>
          <a:p>
            <a:pPr algn="just"/>
            <a:endParaRPr lang="en-SG" sz="1800" dirty="0" smtClean="0">
              <a:latin typeface="Arial" pitchFamily="34" charset="0"/>
              <a:cs typeface="Arial" pitchFamily="34" charset="0"/>
            </a:endParaRPr>
          </a:p>
          <a:p>
            <a:pPr algn="just"/>
            <a:r>
              <a:rPr lang="en-SG" sz="1800" dirty="0" smtClean="0">
                <a:latin typeface="Arial" pitchFamily="34" charset="0"/>
                <a:cs typeface="Arial" pitchFamily="34" charset="0"/>
              </a:rPr>
              <a:t>The public-health goal, therefore, should be to balance nutrition across the world, with a target of weekly average consumption of red meat of no more than 300 grams. </a:t>
            </a:r>
          </a:p>
          <a:p>
            <a:pPr marL="0" indent="0" algn="just">
              <a:buNone/>
            </a:pPr>
            <a:endParaRPr lang="en-US" sz="1800" dirty="0">
              <a:latin typeface="Arial" pitchFamily="34" charset="0"/>
              <a:cs typeface="Arial" pitchFamily="34" charset="0"/>
            </a:endParaRPr>
          </a:p>
          <a:p>
            <a:pPr marL="0" indent="0" algn="just">
              <a:buNone/>
            </a:pPr>
            <a:r>
              <a:rPr lang="en-US" sz="1800" b="1" dirty="0" smtClean="0">
                <a:latin typeface="Arial" pitchFamily="34" charset="0"/>
                <a:cs typeface="Arial" pitchFamily="34" charset="0"/>
              </a:rPr>
              <a:t>6. </a:t>
            </a:r>
            <a:r>
              <a:rPr lang="en-SG" sz="1800" b="1" dirty="0" smtClean="0">
                <a:latin typeface="Arial" pitchFamily="34" charset="0"/>
                <a:cs typeface="Arial" pitchFamily="34" charset="0"/>
              </a:rPr>
              <a:t>Tailor practices to local culture:</a:t>
            </a:r>
          </a:p>
          <a:p>
            <a:pPr algn="just"/>
            <a:r>
              <a:rPr lang="en-SG" sz="1800" dirty="0" smtClean="0">
                <a:latin typeface="Arial" pitchFamily="34" charset="0"/>
                <a:cs typeface="Arial" pitchFamily="34" charset="0"/>
              </a:rPr>
              <a:t>Close to one billion of the world's poorest people rely on livestock for their livelihood.</a:t>
            </a:r>
            <a:endParaRPr lang="en-SG" sz="1800" dirty="0">
              <a:latin typeface="Arial" pitchFamily="34" charset="0"/>
              <a:cs typeface="Arial" pitchFamily="34" charset="0"/>
            </a:endParaRPr>
          </a:p>
        </p:txBody>
      </p:sp>
    </p:spTree>
    <p:extLst>
      <p:ext uri="{BB962C8B-B14F-4D97-AF65-F5344CB8AC3E}">
        <p14:creationId xmlns:p14="http://schemas.microsoft.com/office/powerpoint/2010/main" val="386130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algn="just"/>
            <a:r>
              <a:rPr lang="en-SG" sz="1800" dirty="0" smtClean="0">
                <a:latin typeface="Arial" pitchFamily="34" charset="0"/>
                <a:cs typeface="Arial" pitchFamily="34" charset="0"/>
              </a:rPr>
              <a:t>Many of them are affected when conventional grazing and mixed-farming practices are replaced with industrial systems that maximize short-term production.</a:t>
            </a:r>
          </a:p>
          <a:p>
            <a:pPr marL="0" indent="0" algn="just">
              <a:buNone/>
            </a:pPr>
            <a:endParaRPr lang="en-SG" sz="1800" dirty="0" smtClean="0">
              <a:latin typeface="Arial" pitchFamily="34" charset="0"/>
              <a:cs typeface="Arial" pitchFamily="34" charset="0"/>
            </a:endParaRPr>
          </a:p>
          <a:p>
            <a:pPr algn="just"/>
            <a:r>
              <a:rPr lang="en-SG" sz="1800" dirty="0" smtClean="0">
                <a:latin typeface="Arial" pitchFamily="34" charset="0"/>
                <a:cs typeface="Arial" pitchFamily="34" charset="0"/>
              </a:rPr>
              <a:t>Policies to encourage humane, efficient management should consider cultural as well as natural factors.</a:t>
            </a:r>
          </a:p>
          <a:p>
            <a:pPr marL="0" indent="0" algn="just">
              <a:buNone/>
            </a:pPr>
            <a:endParaRPr lang="en-US" sz="1800" dirty="0">
              <a:latin typeface="Arial" pitchFamily="34" charset="0"/>
              <a:cs typeface="Arial" pitchFamily="34" charset="0"/>
            </a:endParaRPr>
          </a:p>
          <a:p>
            <a:pPr marL="0" indent="0" algn="just">
              <a:buNone/>
            </a:pPr>
            <a:r>
              <a:rPr lang="en-US" sz="1800" b="1" dirty="0" smtClean="0">
                <a:latin typeface="Arial" pitchFamily="34" charset="0"/>
                <a:cs typeface="Arial" pitchFamily="34" charset="0"/>
              </a:rPr>
              <a:t>7. Track costs and benefits:</a:t>
            </a:r>
          </a:p>
          <a:p>
            <a:pPr algn="just"/>
            <a:r>
              <a:rPr lang="en-SG" sz="1800" dirty="0" smtClean="0">
                <a:latin typeface="Arial" pitchFamily="34" charset="0"/>
                <a:cs typeface="Arial" pitchFamily="34" charset="0"/>
              </a:rPr>
              <a:t>Sustainably managed grazing can increase biodiversity, maintain ecosystem services and improve carbon capture by plants and soil.</a:t>
            </a:r>
          </a:p>
          <a:p>
            <a:pPr marL="0" indent="0" algn="just">
              <a:buNone/>
            </a:pPr>
            <a:endParaRPr lang="en-SG" sz="1800" dirty="0" smtClean="0">
              <a:latin typeface="Arial" pitchFamily="34" charset="0"/>
              <a:cs typeface="Arial" pitchFamily="34" charset="0"/>
            </a:endParaRPr>
          </a:p>
          <a:p>
            <a:pPr algn="just"/>
            <a:r>
              <a:rPr lang="en-SG" sz="1800" dirty="0" smtClean="0">
                <a:latin typeface="Arial" pitchFamily="34" charset="0"/>
                <a:cs typeface="Arial" pitchFamily="34" charset="0"/>
              </a:rPr>
              <a:t>A cow produces up to 70 kg of manure per day, providing enough fertilizer in a year for one hectare of </a:t>
            </a:r>
            <a:r>
              <a:rPr lang="en-SG" sz="1800" smtClean="0">
                <a:latin typeface="Arial" pitchFamily="34" charset="0"/>
                <a:cs typeface="Arial" pitchFamily="34" charset="0"/>
              </a:rPr>
              <a:t>wheat.</a:t>
            </a:r>
          </a:p>
          <a:p>
            <a:pPr marL="0" indent="0" algn="just">
              <a:buNone/>
            </a:pPr>
            <a:endParaRPr lang="en-SG" sz="1800" dirty="0" smtClean="0">
              <a:latin typeface="Arial" pitchFamily="34" charset="0"/>
              <a:cs typeface="Arial" pitchFamily="34" charset="0"/>
            </a:endParaRPr>
          </a:p>
          <a:p>
            <a:pPr algn="just"/>
            <a:r>
              <a:rPr lang="en-SG" sz="1800" dirty="0" smtClean="0">
                <a:latin typeface="Arial" pitchFamily="34" charset="0"/>
                <a:cs typeface="Arial" pitchFamily="34" charset="0"/>
              </a:rPr>
              <a:t>Farm animals also provide hides, wool, traction and biogas, a fuel produced from manure.</a:t>
            </a:r>
          </a:p>
          <a:p>
            <a:pPr marL="0" indent="0" algn="just">
              <a:buNone/>
            </a:pPr>
            <a:endParaRPr lang="en-US" sz="1800" dirty="0">
              <a:latin typeface="Arial" pitchFamily="34" charset="0"/>
              <a:cs typeface="Arial" pitchFamily="34" charset="0"/>
            </a:endParaRPr>
          </a:p>
          <a:p>
            <a:pPr marL="0" indent="0" algn="just">
              <a:buNone/>
            </a:pPr>
            <a:r>
              <a:rPr lang="en-US" sz="1800" b="1" dirty="0" smtClean="0">
                <a:latin typeface="Arial" pitchFamily="34" charset="0"/>
                <a:cs typeface="Arial" pitchFamily="34" charset="0"/>
              </a:rPr>
              <a:t>8. Study best practice:</a:t>
            </a:r>
          </a:p>
          <a:p>
            <a:pPr algn="just"/>
            <a:r>
              <a:rPr lang="en-SG" sz="1800" dirty="0">
                <a:latin typeface="Arial" pitchFamily="34" charset="0"/>
                <a:cs typeface="Arial" pitchFamily="34" charset="0"/>
              </a:rPr>
              <a:t>U</a:t>
            </a:r>
            <a:r>
              <a:rPr lang="en-SG" sz="1800" dirty="0" smtClean="0">
                <a:latin typeface="Arial" pitchFamily="34" charset="0"/>
                <a:cs typeface="Arial" pitchFamily="34" charset="0"/>
              </a:rPr>
              <a:t>se of naturally adapted livestock and native plants.</a:t>
            </a:r>
            <a:endParaRPr lang="en-SG" sz="1800" dirty="0">
              <a:latin typeface="Arial" pitchFamily="34" charset="0"/>
              <a:cs typeface="Arial" pitchFamily="34" charset="0"/>
            </a:endParaRPr>
          </a:p>
        </p:txBody>
      </p:sp>
    </p:spTree>
    <p:extLst>
      <p:ext uri="{BB962C8B-B14F-4D97-AF65-F5344CB8AC3E}">
        <p14:creationId xmlns:p14="http://schemas.microsoft.com/office/powerpoint/2010/main" val="832116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729</Words>
  <Application>Microsoft Office PowerPoint</Application>
  <PresentationFormat>On-screen Show (4:3)</PresentationFormat>
  <Paragraphs>62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Sustainable Livestock Management practices</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Livestock Management practices</dc:title>
  <dc:creator>Zaira Ahmad</dc:creator>
  <cp:lastModifiedBy>Zaira Ahmad</cp:lastModifiedBy>
  <cp:revision>4</cp:revision>
  <dcterms:created xsi:type="dcterms:W3CDTF">2020-03-19T20:00:21Z</dcterms:created>
  <dcterms:modified xsi:type="dcterms:W3CDTF">2020-03-19T20:36:19Z</dcterms:modified>
</cp:coreProperties>
</file>